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7" r:id="rId3"/>
    <p:sldId id="265" r:id="rId4"/>
    <p:sldId id="288" r:id="rId5"/>
    <p:sldId id="296" r:id="rId6"/>
    <p:sldId id="285" r:id="rId7"/>
    <p:sldId id="286" r:id="rId8"/>
    <p:sldId id="256" r:id="rId9"/>
    <p:sldId id="257" r:id="rId10"/>
    <p:sldId id="271" r:id="rId11"/>
    <p:sldId id="258" r:id="rId12"/>
    <p:sldId id="259" r:id="rId13"/>
    <p:sldId id="299" r:id="rId14"/>
    <p:sldId id="264" r:id="rId15"/>
    <p:sldId id="293" r:id="rId16"/>
    <p:sldId id="266" r:id="rId17"/>
    <p:sldId id="260" r:id="rId18"/>
    <p:sldId id="261" r:id="rId19"/>
    <p:sldId id="262" r:id="rId20"/>
    <p:sldId id="284" r:id="rId21"/>
    <p:sldId id="294" r:id="rId22"/>
    <p:sldId id="298" r:id="rId23"/>
    <p:sldId id="295" r:id="rId24"/>
    <p:sldId id="291" r:id="rId25"/>
    <p:sldId id="278" r:id="rId26"/>
    <p:sldId id="292" r:id="rId27"/>
    <p:sldId id="277" r:id="rId28"/>
    <p:sldId id="267" r:id="rId29"/>
    <p:sldId id="273" r:id="rId30"/>
    <p:sldId id="283" r:id="rId31"/>
    <p:sldId id="274" r:id="rId32"/>
    <p:sldId id="279" r:id="rId33"/>
    <p:sldId id="276" r:id="rId34"/>
  </p:sldIdLst>
  <p:sldSz cx="9144000" cy="6858000" type="screen4x3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3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5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1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6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8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16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4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61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9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15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8576A-1DE3-4C3F-8590-739E6B6E7A73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4486A-3D60-4C4C-9F64-4CD0762CEE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9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mara-Massawa_Cableway" TargetMode="External"/><Relationship Id="rId2" Type="http://schemas.openxmlformats.org/officeDocument/2006/relationships/hyperlink" Target="http://www.mybaobab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trainweb.org/italeritrea/teleferica1.htm" TargetMode="External"/><Relationship Id="rId4" Type="http://schemas.openxmlformats.org/officeDocument/2006/relationships/hyperlink" Target="http://www.trainweb.org/italeritrea/ttrain1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8BAB1AA-FAE7-03E3-3900-903DA26915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3519" t="19877" r="4260" b="8024"/>
          <a:stretch/>
        </p:blipFill>
        <p:spPr>
          <a:xfrm>
            <a:off x="663532" y="660400"/>
            <a:ext cx="8141802" cy="5306710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859A3986-A986-2F5B-37DE-287345A2B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47" y="1078649"/>
            <a:ext cx="2929466" cy="146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1CF04FB-F97E-90F9-7161-0297F537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206" y="1160571"/>
            <a:ext cx="1072454" cy="10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2E8C1A8-0644-E73C-93BF-656507B434F1}"/>
              </a:ext>
            </a:extLst>
          </p:cNvPr>
          <p:cNvSpPr/>
          <p:nvPr/>
        </p:nvSpPr>
        <p:spPr>
          <a:xfrm>
            <a:off x="869704" y="4637"/>
            <a:ext cx="74045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1" dirty="0" err="1">
                <a:solidFill>
                  <a:srgbClr val="000000"/>
                </a:solidFill>
                <a:effectLst/>
                <a:latin typeface="Ebrima" panose="02000000000000000000" pitchFamily="2" charset="0"/>
                <a:ea typeface="SimSun" panose="02010600030101010101" pitchFamily="2" charset="-122"/>
                <a:cs typeface="Ebrima" panose="02000000000000000000" pitchFamily="2" charset="0"/>
              </a:rPr>
              <a:t>ሃገረ</a:t>
            </a:r>
            <a:r>
              <a:rPr lang="el-G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l-GR" sz="4000" b="1" dirty="0" err="1">
                <a:solidFill>
                  <a:srgbClr val="000000"/>
                </a:solidFill>
                <a:effectLst/>
                <a:latin typeface="Ebrima" panose="02000000000000000000" pitchFamily="2" charset="0"/>
                <a:ea typeface="SimSun" panose="02010600030101010101" pitchFamily="2" charset="-122"/>
                <a:cs typeface="Ebrima" panose="02000000000000000000" pitchFamily="2" charset="0"/>
              </a:rPr>
              <a:t>ኤርትራ</a:t>
            </a:r>
            <a:r>
              <a:rPr lang="el-G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"</a:t>
            </a:r>
            <a:r>
              <a:rPr lang="el-G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Χαγκέρε</a:t>
            </a:r>
            <a:r>
              <a:rPr lang="el-G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l-G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Έριτρεα</a:t>
            </a:r>
            <a:endParaRPr lang="el-GR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71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Εικόνα που περιέχει κείμενο, παλιός&#10;&#10;Περιγραφή που δημιουργήθηκε αυτόματα">
            <a:extLst>
              <a:ext uri="{FF2B5EF4-FFF2-40B4-BE49-F238E27FC236}">
                <a16:creationId xmlns:a16="http://schemas.microsoft.com/office/drawing/2014/main" id="{AFED7D84-35C2-90E1-89F3-09A08BBE2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3" y="498385"/>
            <a:ext cx="8578391" cy="5861230"/>
          </a:xfrm>
          <a:prstGeom prst="rect">
            <a:avLst/>
          </a:prstGeom>
        </p:spPr>
      </p:pic>
      <p:sp>
        <p:nvSpPr>
          <p:cNvPr id="10" name="Οβάλ 9">
            <a:extLst>
              <a:ext uri="{FF2B5EF4-FFF2-40B4-BE49-F238E27FC236}">
                <a16:creationId xmlns:a16="http://schemas.microsoft.com/office/drawing/2014/main" id="{66B04605-DF86-220C-7A6B-5A29DF08D3AB}"/>
              </a:ext>
            </a:extLst>
          </p:cNvPr>
          <p:cNvSpPr/>
          <p:nvPr/>
        </p:nvSpPr>
        <p:spPr>
          <a:xfrm>
            <a:off x="3091992" y="3676454"/>
            <a:ext cx="2648932" cy="26384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78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F3530B-C3D3-F064-BFC1-51DCF8909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6" y="909634"/>
            <a:ext cx="7395868" cy="546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75C053-09E9-DA0D-0C6E-E886820FB8CA}"/>
              </a:ext>
            </a:extLst>
          </p:cNvPr>
          <p:cNvSpPr txBox="1"/>
          <p:nvPr/>
        </p:nvSpPr>
        <p:spPr>
          <a:xfrm>
            <a:off x="1282045" y="263303"/>
            <a:ext cx="5670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ΕΛΛΗΝΙΚΗ  ΚΟΙΝΟΤΗΤΑ  		    </a:t>
            </a:r>
            <a:r>
              <a:rPr lang="el-G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ΑΣΜΑΡΑ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5-4-1938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732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άτομο, πόζα, ομάδα&#10;&#10;Περιγραφή που δημιουργήθηκε αυτόματα">
            <a:extLst>
              <a:ext uri="{FF2B5EF4-FFF2-40B4-BE49-F238E27FC236}">
                <a16:creationId xmlns:a16="http://schemas.microsoft.com/office/drawing/2014/main" id="{DFABAEAF-1035-9222-91EC-968DE144F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7" y="1017653"/>
            <a:ext cx="8418136" cy="5277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06735-BEB5-9AC9-AB83-B8E2733F5ABA}"/>
              </a:ext>
            </a:extLst>
          </p:cNvPr>
          <p:cNvSpPr txBox="1"/>
          <p:nvPr/>
        </p:nvSpPr>
        <p:spPr>
          <a:xfrm>
            <a:off x="895545" y="239405"/>
            <a:ext cx="6645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ΕΛΛΗΝΙΚΗ  ΚΟΙΝΟΤΗΤΑ  </a:t>
            </a:r>
            <a:r>
              <a:rPr lang="el-G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ΑΣΜΑΡΑΣ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 </a:t>
            </a:r>
            <a:r>
              <a:rPr lang="el-G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ΑΣΜΑΡΑ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23-12-1941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66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4" descr="Εικόνα που περιέχει κτίριο, υπαίθριος, πέτρα&#10;&#10;Περιγραφή που δημιουργήθηκε αυτόματα">
            <a:extLst>
              <a:ext uri="{FF2B5EF4-FFF2-40B4-BE49-F238E27FC236}">
                <a16:creationId xmlns:a16="http://schemas.microsoft.com/office/drawing/2014/main" id="{61230D6A-B9DC-5599-D10A-D7AEE76D8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8" y="141706"/>
            <a:ext cx="4070073" cy="3225532"/>
          </a:xfrm>
          <a:prstGeom prst="rect">
            <a:avLst/>
          </a:prstGeom>
        </p:spPr>
      </p:pic>
      <p:pic>
        <p:nvPicPr>
          <p:cNvPr id="3" name="Εικόνα 2" descr="Εικόνα που περιέχει ουρανός, υπαίθριος, κτίριο&#10;&#10;Περιγραφή που δημιουργήθηκε αυτόματα">
            <a:extLst>
              <a:ext uri="{FF2B5EF4-FFF2-40B4-BE49-F238E27FC236}">
                <a16:creationId xmlns:a16="http://schemas.microsoft.com/office/drawing/2014/main" id="{E0A17D90-F2E1-5497-B5E1-33EE0431F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37" y="3473163"/>
            <a:ext cx="5453781" cy="30813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411224B-2FB3-F4C0-A204-A971C1F65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7" y="381437"/>
            <a:ext cx="3673361" cy="491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98AC41A7-0EA8-4311-47F2-C67B5C52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45" y="841054"/>
            <a:ext cx="3673361" cy="54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ED9850-03BC-C1C4-8A60-21128FC0C668}"/>
              </a:ext>
            </a:extLst>
          </p:cNvPr>
          <p:cNvSpPr txBox="1"/>
          <p:nvPr/>
        </p:nvSpPr>
        <p:spPr>
          <a:xfrm>
            <a:off x="61012" y="5293931"/>
            <a:ext cx="484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Στέκονται περήφανα μπροστά στο Σχολείο ο Σάββας </a:t>
            </a:r>
            <a:r>
              <a:rPr lang="el-GR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Δερβινιώτης</a:t>
            </a:r>
            <a:r>
              <a:rPr lang="el-GR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ο Απόστολος </a:t>
            </a:r>
            <a:r>
              <a:rPr lang="el-GR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Παπαφιλίπ</a:t>
            </a:r>
            <a:r>
              <a:rPr lang="el-GR" b="1" i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π</a:t>
            </a:r>
            <a:r>
              <a:rPr lang="el-GR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ου</a:t>
            </a:r>
            <a:r>
              <a:rPr lang="el-GR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και ο πατέρας </a:t>
            </a:r>
            <a:r>
              <a:rPr lang="el-GR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Βάρζος</a:t>
            </a:r>
            <a:r>
              <a:rPr lang="el-GR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313958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626AFED8-4BB2-746E-6816-FBEB93FE2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50" b="24691"/>
          <a:stretch/>
        </p:blipFill>
        <p:spPr>
          <a:xfrm>
            <a:off x="2433598" y="547452"/>
            <a:ext cx="4276803" cy="59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5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τομο, πόζα, ομάδα, υπαίθρ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3C71C3D-BB5B-B5F5-4BCC-65DE686E1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231"/>
            <a:ext cx="9144000" cy="5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34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άτομο, πόζα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481A8A76-8475-20F8-D68B-154757158F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t="5591" r="6907" b="8724"/>
          <a:stretch/>
        </p:blipFill>
        <p:spPr>
          <a:xfrm>
            <a:off x="452486" y="846054"/>
            <a:ext cx="8239028" cy="5542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00D5E5-AE6F-FCB4-7C5B-9804F76B8FB2}"/>
              </a:ext>
            </a:extLst>
          </p:cNvPr>
          <p:cNvSpPr txBox="1"/>
          <p:nvPr/>
        </p:nvSpPr>
        <p:spPr>
          <a:xfrm>
            <a:off x="1743959" y="0"/>
            <a:ext cx="6264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ΕΛΛΗΝΙΚΗ  ΟΜΑΔΑ  ΜΠΑΣΚΕΤ 		</a:t>
            </a:r>
            <a:r>
              <a:rPr lang="el-G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ΑΣΜΑΡΑ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~1954 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“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SPORTING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 ΠΡΩΤΑΘΛΗΤΡΙΑ  1954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9819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υπαίθριος, άτομο, πόζα&#10;&#10;Περιγραφή που δημιουργήθηκε αυτόματα">
            <a:extLst>
              <a:ext uri="{FF2B5EF4-FFF2-40B4-BE49-F238E27FC236}">
                <a16:creationId xmlns:a16="http://schemas.microsoft.com/office/drawing/2014/main" id="{BD90FBA4-0498-7B35-6A7C-FE63D0AEF2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7" y="758102"/>
            <a:ext cx="8540685" cy="5666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A47F35-617D-AB97-AD4A-7C127B0F3E93}"/>
              </a:ext>
            </a:extLst>
          </p:cNvPr>
          <p:cNvSpPr txBox="1"/>
          <p:nvPr/>
        </p:nvSpPr>
        <p:spPr>
          <a:xfrm>
            <a:off x="1527751" y="111771"/>
            <a:ext cx="6480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ΕΛΛΗΝΙΚΗ  ΟΜΑΔΑ  </a:t>
            </a:r>
            <a:r>
              <a:rPr lang="el-G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ΒΟΛΛΕΫ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l-G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ΑΣΜΑΡΑ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1949 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“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SPORTING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 ΠΡΩΤΑΘΛΗΤΡΙΑ  1949 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37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άτομο, παιδί, πόζα&#10;&#10;Περιγραφή που δημιουργήθηκε αυτόματα">
            <a:extLst>
              <a:ext uri="{FF2B5EF4-FFF2-40B4-BE49-F238E27FC236}">
                <a16:creationId xmlns:a16="http://schemas.microsoft.com/office/drawing/2014/main" id="{448C55D0-4007-A868-3E8F-438C697B2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33" y="872067"/>
            <a:ext cx="5851929" cy="49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5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Eritrean Press - Adulis - The legendary pearl port of the... | Facebook">
            <a:extLst>
              <a:ext uri="{FF2B5EF4-FFF2-40B4-BE49-F238E27FC236}">
                <a16:creationId xmlns:a16="http://schemas.microsoft.com/office/drawing/2014/main" id="{7D1FD346-47E7-621C-24DE-E12F4746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1" y="420095"/>
            <a:ext cx="4070073" cy="27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κείμενο, δέντρο, υπαίθριος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B1252A93-3883-AE63-81FF-3FB64FAE6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866668"/>
            <a:ext cx="4070073" cy="2289416"/>
          </a:xfrm>
          <a:prstGeom prst="rect">
            <a:avLst/>
          </a:prstGeom>
        </p:spPr>
      </p:pic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Adulisian Narratives: Standing Athwart The Abyssinian Paradigm - Awate.com">
            <a:extLst>
              <a:ext uri="{FF2B5EF4-FFF2-40B4-BE49-F238E27FC236}">
                <a16:creationId xmlns:a16="http://schemas.microsoft.com/office/drawing/2014/main" id="{CE03C6A3-F9C7-8CAC-9197-A827C7D1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1025" y="1988133"/>
            <a:ext cx="4070073" cy="27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765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4A68893-844D-04D9-7B35-F43FCC7CA2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5" r="-2" b="-2"/>
          <a:stretch/>
        </p:blipFill>
        <p:spPr bwMode="auto">
          <a:xfrm rot="21480000">
            <a:off x="1351774" y="994558"/>
            <a:ext cx="6933059" cy="4441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5724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Εικόνα 16">
            <a:extLst>
              <a:ext uri="{FF2B5EF4-FFF2-40B4-BE49-F238E27FC236}">
                <a16:creationId xmlns:a16="http://schemas.microsoft.com/office/drawing/2014/main" id="{9D973D72-C5B5-2CEB-EE1F-E7BD29934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534" y="647701"/>
            <a:ext cx="2037010" cy="279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Εικόνα 15">
            <a:extLst>
              <a:ext uri="{FF2B5EF4-FFF2-40B4-BE49-F238E27FC236}">
                <a16:creationId xmlns:a16="http://schemas.microsoft.com/office/drawing/2014/main" id="{4A94D285-6D00-AAF1-5CC3-9B4E0E20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6101" y="639559"/>
            <a:ext cx="2101366" cy="280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A3FA1523-2A96-D9FA-E780-8C8D41EFE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33" y="4195503"/>
            <a:ext cx="31432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D277DC5-1822-384D-DD4A-F22E6F9FB046}"/>
              </a:ext>
            </a:extLst>
          </p:cNvPr>
          <p:cNvSpPr/>
          <p:nvPr/>
        </p:nvSpPr>
        <p:spPr>
          <a:xfrm>
            <a:off x="245534" y="3720869"/>
            <a:ext cx="18694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ΛΕΝΓΚΑΣ</a:t>
            </a:r>
            <a:r>
              <a:rPr lang="el-GR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ΗΛΙΑΣ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93C12A1-89B7-A272-6C72-19E373D4B17B}"/>
              </a:ext>
            </a:extLst>
          </p:cNvPr>
          <p:cNvSpPr/>
          <p:nvPr/>
        </p:nvSpPr>
        <p:spPr>
          <a:xfrm>
            <a:off x="2459279" y="3720869"/>
            <a:ext cx="247792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ΣΟΥΒΛΗΣ ΔΗΜΗΤΡΗΣ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B2BE49A-AFCC-C88F-B0B3-FCA6AE3DEF91}"/>
              </a:ext>
            </a:extLst>
          </p:cNvPr>
          <p:cNvSpPr/>
          <p:nvPr/>
        </p:nvSpPr>
        <p:spPr>
          <a:xfrm>
            <a:off x="6067669" y="5855528"/>
            <a:ext cx="25125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ΜΑΝΩΛΑΡΑΣ</a:t>
            </a:r>
            <a:r>
              <a:rPr lang="el-GR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ΚΩΣΤΗΣ</a:t>
            </a:r>
          </a:p>
        </p:txBody>
      </p:sp>
      <p:pic>
        <p:nvPicPr>
          <p:cNvPr id="3" name="Εικόνα 2" descr="Εικόνα που περιέχει άνδρας, τοίχος, άτομ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E097AF4A-CC2B-83E6-7C14-FEDC9F1B51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18" y="150829"/>
            <a:ext cx="2922698" cy="55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92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0F2D83-FC4B-A1FB-E44A-B5371ADA5D33}"/>
              </a:ext>
            </a:extLst>
          </p:cNvPr>
          <p:cNvSpPr txBox="1"/>
          <p:nvPr/>
        </p:nvSpPr>
        <p:spPr>
          <a:xfrm>
            <a:off x="4204355" y="5780782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/>
              <a:t>Ορθιες</a:t>
            </a:r>
            <a:r>
              <a:rPr lang="en-US" sz="1600" b="1" dirty="0"/>
              <a:t> από α</a:t>
            </a:r>
            <a:r>
              <a:rPr lang="en-US" sz="1600" b="1" dirty="0" err="1"/>
              <a:t>ριστερά</a:t>
            </a:r>
            <a:r>
              <a:rPr lang="en-US" sz="1600" b="1" dirty="0"/>
              <a:t>. </a:t>
            </a:r>
            <a:r>
              <a:rPr lang="en-US" sz="1600" b="1" dirty="0" err="1"/>
              <a:t>Στ</a:t>
            </a:r>
            <a:r>
              <a:rPr lang="en-US" sz="1600" b="1" dirty="0"/>
              <a:t>αματία Μανωλαρά, Άντζελα Τσάκωνα, το κοριτσάκι αριστερά ....?, στο κέντρο ο Κώστας Μανωλαράς και δεξιά η Νατάσσα Τσάκωνα.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EC8951-F1A6-84FF-413C-C2AB58279929}"/>
              </a:ext>
            </a:extLst>
          </p:cNvPr>
          <p:cNvSpPr txBox="1"/>
          <p:nvPr/>
        </p:nvSpPr>
        <p:spPr>
          <a:xfrm>
            <a:off x="5486400" y="4826771"/>
            <a:ext cx="3478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Ο </a:t>
            </a:r>
            <a:r>
              <a:rPr lang="en-US" sz="1600" b="1" dirty="0" err="1"/>
              <a:t>Κωστής</a:t>
            </a:r>
            <a:r>
              <a:rPr lang="en-US" sz="1600" b="1" dirty="0"/>
              <a:t> Μα</a:t>
            </a:r>
            <a:r>
              <a:rPr lang="en-US" sz="1600" b="1" dirty="0" err="1"/>
              <a:t>νωλ</a:t>
            </a:r>
            <a:r>
              <a:rPr lang="en-US" sz="1600" b="1" dirty="0"/>
              <a:t>αράς με τη νύφη του Σταματία και τα εγγόνια του Κώστα και Γιάννη στην Ασμάρα</a:t>
            </a:r>
          </a:p>
        </p:txBody>
      </p:sp>
      <p:pic>
        <p:nvPicPr>
          <p:cNvPr id="11" name="Εικόνα 10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03953991-AE00-A99D-FC14-649BC8297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0143" y="-625852"/>
            <a:ext cx="3171720" cy="4633653"/>
          </a:xfrm>
          <a:prstGeom prst="rect">
            <a:avLst/>
          </a:prstGeom>
        </p:spPr>
      </p:pic>
      <p:pic>
        <p:nvPicPr>
          <p:cNvPr id="13" name="Εικόνα 12" descr="Εικόνα που περιέχει κείμενο, άτομο, υπαίθριος, πόζα&#10;&#10;Περιγραφή που δημιουργήθηκε αυτόματα">
            <a:extLst>
              <a:ext uri="{FF2B5EF4-FFF2-40B4-BE49-F238E27FC236}">
                <a16:creationId xmlns:a16="http://schemas.microsoft.com/office/drawing/2014/main" id="{3E8319C5-DA52-61E5-8E91-49F9577557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/>
          <a:stretch/>
        </p:blipFill>
        <p:spPr>
          <a:xfrm>
            <a:off x="250849" y="3580348"/>
            <a:ext cx="3735979" cy="3165971"/>
          </a:xfrm>
          <a:prstGeom prst="rect">
            <a:avLst/>
          </a:prstGeom>
        </p:spPr>
      </p:pic>
      <p:pic>
        <p:nvPicPr>
          <p:cNvPr id="15" name="Εικόνα 14" descr="Εικόνα που περιέχει κείμενο, άτομο, υπαίθριος, παλιός&#10;&#10;Περιγραφή που δημιουργήθηκε αυτόματα">
            <a:extLst>
              <a:ext uri="{FF2B5EF4-FFF2-40B4-BE49-F238E27FC236}">
                <a16:creationId xmlns:a16="http://schemas.microsoft.com/office/drawing/2014/main" id="{453FCDFE-E028-A8E2-3A02-4F728A7BCC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3"/>
          <a:stretch/>
        </p:blipFill>
        <p:spPr>
          <a:xfrm>
            <a:off x="5393170" y="105114"/>
            <a:ext cx="3499981" cy="4654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42ED1-6347-60BD-1494-D2626BB6CD20}"/>
              </a:ext>
            </a:extLst>
          </p:cNvPr>
          <p:cNvSpPr txBox="1"/>
          <p:nvPr/>
        </p:nvSpPr>
        <p:spPr>
          <a:xfrm>
            <a:off x="678661" y="91224"/>
            <a:ext cx="3978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Κωστής</a:t>
            </a:r>
            <a:r>
              <a:rPr lang="en-US" sz="1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Μα</a:t>
            </a:r>
            <a:r>
              <a:rPr lang="en-US" sz="1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νωλ</a:t>
            </a:r>
            <a:r>
              <a:rPr lang="en-US" sz="1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αράς, Tesseney, μαζί με τον εγγονό του Γιάννη Μανωλαρά. 1962 ή 1963</a:t>
            </a:r>
          </a:p>
        </p:txBody>
      </p:sp>
    </p:spTree>
    <p:extLst>
      <p:ext uri="{BB962C8B-B14F-4D97-AF65-F5344CB8AC3E}">
        <p14:creationId xmlns:p14="http://schemas.microsoft.com/office/powerpoint/2010/main" val="1870645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12">
            <a:extLst>
              <a:ext uri="{FF2B5EF4-FFF2-40B4-BE49-F238E27FC236}">
                <a16:creationId xmlns:a16="http://schemas.microsoft.com/office/drawing/2014/main" id="{65EF79E5-0BF3-1A55-4374-A729E69F2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945" y="332803"/>
            <a:ext cx="2765015" cy="36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215AB92-43AD-5DB2-3FE1-36284B036A5E}"/>
              </a:ext>
            </a:extLst>
          </p:cNvPr>
          <p:cNvSpPr/>
          <p:nvPr/>
        </p:nvSpPr>
        <p:spPr>
          <a:xfrm>
            <a:off x="376945" y="4146876"/>
            <a:ext cx="26105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ΣΤΥΛΙΑΝΙΔΗΣ ΟΡΕΣΤΗΣ</a:t>
            </a:r>
            <a:endParaRPr lang="el-GR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B5B2270-7B64-C36A-BDE6-634C1369A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1167" y="1316410"/>
            <a:ext cx="2393618" cy="26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B5BC2A-261C-3DDC-5A0C-7F7E2F332057}"/>
              </a:ext>
            </a:extLst>
          </p:cNvPr>
          <p:cNvSpPr txBox="1"/>
          <p:nvPr/>
        </p:nvSpPr>
        <p:spPr>
          <a:xfrm>
            <a:off x="4385269" y="5629811"/>
            <a:ext cx="4644450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Όρθιοι περήφανοι μπροστά στο σχολείο, τρεις απόφοιτοι </a:t>
            </a:r>
            <a:r>
              <a:rPr lang="el-GR" sz="1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ΣΤ</a:t>
            </a:r>
            <a:r>
              <a:rPr lang="el-GR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Δημοτικού το 1958. Η Ευαγγελία Φίλη, ο Κώστας Στυλιανίδης και Καίτη </a:t>
            </a:r>
            <a:r>
              <a:rPr lang="el-GR" sz="1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Μουσακιώτη</a:t>
            </a:r>
            <a:r>
              <a:rPr lang="el-GR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effectLst/>
              <a:latin typeface="Arial" panose="020B0604020202020204" pitchFamily="34" charset="0"/>
              <a:cs typeface="Lucida Sans" panose="020B0602030504020204" pitchFamily="34" charset="0"/>
            </a:endParaRPr>
          </a:p>
        </p:txBody>
      </p:sp>
      <p:pic>
        <p:nvPicPr>
          <p:cNvPr id="8" name="Εικόνα 7" descr="Εικόνα που περιέχει δέντρο, ουρανός, υπαίθριος, οδός&#10;&#10;Περιγραφή που δημιουργήθηκε αυτόματα">
            <a:extLst>
              <a:ext uri="{FF2B5EF4-FFF2-40B4-BE49-F238E27FC236}">
                <a16:creationId xmlns:a16="http://schemas.microsoft.com/office/drawing/2014/main" id="{D165E8A8-65CB-DD70-EBC4-37DA4B1E3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41" y="4674372"/>
            <a:ext cx="2896048" cy="1977322"/>
          </a:xfrm>
          <a:prstGeom prst="rect">
            <a:avLst/>
          </a:prstGeom>
        </p:spPr>
      </p:pic>
      <p:pic>
        <p:nvPicPr>
          <p:cNvPr id="9" name="Εικόνα 3">
            <a:extLst>
              <a:ext uri="{FF2B5EF4-FFF2-40B4-BE49-F238E27FC236}">
                <a16:creationId xmlns:a16="http://schemas.microsoft.com/office/drawing/2014/main" id="{5AFFE4F8-1C46-4F88-3952-770A07D9C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60" y="580581"/>
            <a:ext cx="345382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4">
            <a:extLst>
              <a:ext uri="{FF2B5EF4-FFF2-40B4-BE49-F238E27FC236}">
                <a16:creationId xmlns:a16="http://schemas.microsoft.com/office/drawing/2014/main" id="{3A4EC743-8F3E-8554-77F9-A1A630C20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40" y="2360298"/>
            <a:ext cx="2451044" cy="326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21207CB-14FE-2F64-1E42-C030A830D5DF}"/>
              </a:ext>
            </a:extLst>
          </p:cNvPr>
          <p:cNvSpPr/>
          <p:nvPr/>
        </p:nvSpPr>
        <p:spPr>
          <a:xfrm>
            <a:off x="3212219" y="4105251"/>
            <a:ext cx="33349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ΠΑΠΑΦΙΛΙΠΠΟΥ</a:t>
            </a:r>
            <a:r>
              <a:rPr lang="el-G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ΑΠΟΣΤΟΛΟΣ</a:t>
            </a:r>
            <a:endParaRPr lang="el-GR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728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άνδρας, γραβάτα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210488F5-F3AF-6F9C-9C2B-89E92BAD0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7" y="459233"/>
            <a:ext cx="2074973" cy="3361268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πόζα, άτομο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A9CDD0BA-3FAA-B7D5-6FB6-BECAF266E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7"/>
          <a:stretch/>
        </p:blipFill>
        <p:spPr>
          <a:xfrm>
            <a:off x="5721637" y="272178"/>
            <a:ext cx="2880496" cy="4346329"/>
          </a:xfrm>
          <a:prstGeom prst="rect">
            <a:avLst/>
          </a:prstGeom>
        </p:spPr>
      </p:pic>
      <p:pic>
        <p:nvPicPr>
          <p:cNvPr id="5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3250DE83-940D-F637-E57D-77B38E304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0" b="31358"/>
          <a:stretch/>
        </p:blipFill>
        <p:spPr>
          <a:xfrm>
            <a:off x="2102063" y="2822361"/>
            <a:ext cx="4580467" cy="3365999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B8D600C-5013-149C-BB2C-94C63DCD4045}"/>
              </a:ext>
            </a:extLst>
          </p:cNvPr>
          <p:cNvSpPr/>
          <p:nvPr/>
        </p:nvSpPr>
        <p:spPr>
          <a:xfrm>
            <a:off x="2524138" y="1739757"/>
            <a:ext cx="24538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ΑΠΟΣΤΟΛΙΔΗΣ ΝΙΚΟΣ</a:t>
            </a:r>
            <a:endParaRPr lang="el-GR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299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B11C24C-3E37-EFF2-FCAE-27D0100C2963}"/>
              </a:ext>
            </a:extLst>
          </p:cNvPr>
          <p:cNvSpPr/>
          <p:nvPr/>
        </p:nvSpPr>
        <p:spPr>
          <a:xfrm>
            <a:off x="618962" y="6041283"/>
            <a:ext cx="25217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ΔΕΡΒΙΝΙΩΤΗΣ</a:t>
            </a:r>
            <a:r>
              <a:rPr lang="el-G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ΣΑΒΒΑΣ</a:t>
            </a:r>
            <a:endParaRPr lang="el-GR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A20730ED-2D0E-BBD8-1B82-3AD5623AB92C}"/>
              </a:ext>
            </a:extLst>
          </p:cNvPr>
          <p:cNvSpPr/>
          <p:nvPr/>
        </p:nvSpPr>
        <p:spPr>
          <a:xfrm>
            <a:off x="5127467" y="762754"/>
            <a:ext cx="307584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ΚΩΣΤΟΜΟΥΔΗΣ</a:t>
            </a:r>
            <a:r>
              <a:rPr lang="el-G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ΠΑΝΤΕΛΗΣ</a:t>
            </a:r>
            <a:endParaRPr lang="el-GR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DDF49F7-22D9-C438-AFDE-BAE218F76771}"/>
              </a:ext>
            </a:extLst>
          </p:cNvPr>
          <p:cNvSpPr/>
          <p:nvPr/>
        </p:nvSpPr>
        <p:spPr>
          <a:xfrm>
            <a:off x="5699795" y="1362919"/>
            <a:ext cx="30623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ΚΩΣΤΟΜΟΥΔΗΣ</a:t>
            </a:r>
            <a:r>
              <a:rPr lang="el-G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ΑΝΤΩΝΙΟΣ</a:t>
            </a:r>
            <a:endParaRPr lang="el-GR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6A6A540-61FB-74BE-1685-B42686B4553F}"/>
              </a:ext>
            </a:extLst>
          </p:cNvPr>
          <p:cNvSpPr/>
          <p:nvPr/>
        </p:nvSpPr>
        <p:spPr>
          <a:xfrm>
            <a:off x="4678733" y="123450"/>
            <a:ext cx="27504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ΠΑΠΟΥΤΣΑΚΗΣ</a:t>
            </a:r>
            <a:r>
              <a:rPr lang="el-G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ΜΙΧΑΗΛ</a:t>
            </a:r>
            <a:endParaRPr lang="el-GR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B78F584A-80FA-FFC5-3E2E-2CAD8CE1403C}"/>
              </a:ext>
            </a:extLst>
          </p:cNvPr>
          <p:cNvSpPr/>
          <p:nvPr/>
        </p:nvSpPr>
        <p:spPr>
          <a:xfrm>
            <a:off x="5323115" y="2139867"/>
            <a:ext cx="3358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ΚΟΝΤΟΜΙΧΑΛΟΣ</a:t>
            </a:r>
            <a:r>
              <a:rPr lang="el-G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ΔΗΜΗΤΡΙΟΣ</a:t>
            </a:r>
            <a:endParaRPr lang="el-GR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Εικόνα 10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835FA32-26C9-3EF4-9606-083DB3AA12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12469" r="5725" b="8827"/>
          <a:stretch/>
        </p:blipFill>
        <p:spPr>
          <a:xfrm>
            <a:off x="4517169" y="2848414"/>
            <a:ext cx="4329733" cy="3104271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όρθιος, τοίχος, κουστούμι&#10;&#10;Περιγραφή που δημιουργήθηκε αυτόματα">
            <a:extLst>
              <a:ext uri="{FF2B5EF4-FFF2-40B4-BE49-F238E27FC236}">
                <a16:creationId xmlns:a16="http://schemas.microsoft.com/office/drawing/2014/main" id="{3CBEE50C-C6E4-BE0F-2D04-1425FD6E9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1" b="2492"/>
          <a:stretch/>
        </p:blipFill>
        <p:spPr>
          <a:xfrm>
            <a:off x="462400" y="1162864"/>
            <a:ext cx="3283735" cy="47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96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5A597C37-03AC-FDBC-0CC5-0E5E88FB3D18}"/>
              </a:ext>
            </a:extLst>
          </p:cNvPr>
          <p:cNvSpPr/>
          <p:nvPr/>
        </p:nvSpPr>
        <p:spPr>
          <a:xfrm>
            <a:off x="3365557" y="287308"/>
            <a:ext cx="36851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ΣΩΚΡΑΤΗΣ ΜΟΥΡΜΠΟΥΛΗΣ</a:t>
            </a:r>
            <a:endParaRPr lang="el-GR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559" y="3963691"/>
            <a:ext cx="3388392" cy="260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Εικόνα 2" descr="Εικόνα που περιέχει κείμενο, επιχειρηματική κάρτα, φάκε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95B35B49-37B5-2EDC-DF9D-709940A5F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4" t="19041" r="32888" b="50581"/>
          <a:stretch/>
        </p:blipFill>
        <p:spPr>
          <a:xfrm>
            <a:off x="293006" y="287308"/>
            <a:ext cx="2502633" cy="2843894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40B05538-4AB2-5F7F-54CB-49E5F6BD18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1" b="34260"/>
          <a:stretch/>
        </p:blipFill>
        <p:spPr>
          <a:xfrm>
            <a:off x="4459287" y="788756"/>
            <a:ext cx="4391708" cy="300578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πόζα, αγόρι, μαύρο&#10;&#10;Περιγραφή που δημιουργήθηκε αυτόματα">
            <a:extLst>
              <a:ext uri="{FF2B5EF4-FFF2-40B4-BE49-F238E27FC236}">
                <a16:creationId xmlns:a16="http://schemas.microsoft.com/office/drawing/2014/main" id="{9D9A21AB-C303-1AA8-42FF-EE1982B1D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r="13310" b="24275"/>
          <a:stretch/>
        </p:blipFill>
        <p:spPr>
          <a:xfrm>
            <a:off x="1840831" y="2309155"/>
            <a:ext cx="3049451" cy="43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4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6" name="Rectangle 1639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Εικόνα 22" descr="Εικόνα που περιέχει κείμενο, άτομο, εσωτερικό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4EBA761-86F5-3B49-DEBA-42EE0C50E5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8436" b="1"/>
          <a:stretch/>
        </p:blipFill>
        <p:spPr>
          <a:xfrm>
            <a:off x="2352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A7178EB3-5CF7-64D3-3D2F-5C81E8B0C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4" r="5925" b="3"/>
          <a:stretch/>
        </p:blipFill>
        <p:spPr bwMode="auto">
          <a:xfrm>
            <a:off x="5577418" y="3462638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Ethiopia Nug ኑግ Guizotia abyssinica seeds – AFRICA MARKET">
            <a:extLst>
              <a:ext uri="{FF2B5EF4-FFF2-40B4-BE49-F238E27FC236}">
                <a16:creationId xmlns:a16="http://schemas.microsoft.com/office/drawing/2014/main" id="{38F0603A-5324-4172-4567-0BE301681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r="9339"/>
          <a:stretch/>
        </p:blipFill>
        <p:spPr bwMode="auto"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6398" name="Freeform: Shape 1639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393" name="Freeform: Shape 1639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02" name="Rectangle 1640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04" name="Rectangle 1640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167D93C9-2ED3-F975-ACD5-F5C72B158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51" y="1149148"/>
            <a:ext cx="2534158" cy="483687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/>
          <a:p>
            <a:pPr marR="0" lvl="0" defTabSz="91440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1" i="1" u="none" strike="noStrike" cap="none" normalizeH="0" baseline="0" dirty="0">
                <a:ln>
                  <a:noFill/>
                </a:ln>
                <a:effectLst/>
              </a:rPr>
              <a:t>Ο </a:t>
            </a:r>
            <a:r>
              <a:rPr kumimoji="0" lang="en-US" altLang="en-US" sz="2000" b="1" i="1" u="none" strike="noStrike" cap="none" normalizeH="0" baseline="0" dirty="0" err="1">
                <a:ln>
                  <a:noFill/>
                </a:ln>
                <a:effectLst/>
              </a:rPr>
              <a:t>Ευάγγελος</a:t>
            </a:r>
            <a:r>
              <a:rPr kumimoji="0" lang="en-US" altLang="en-US" sz="2000" b="1" i="1" u="none" strike="noStrike" cap="none" normalizeH="0" baseline="0" dirty="0">
                <a:ln>
                  <a:noFill/>
                </a:ln>
                <a:effectLst/>
              </a:rPr>
              <a:t> Μπ</a:t>
            </a:r>
            <a:r>
              <a:rPr kumimoji="0" lang="en-US" altLang="en-US" sz="2000" b="1" i="1" u="none" strike="noStrike" cap="none" normalizeH="0" baseline="0" dirty="0" err="1">
                <a:ln>
                  <a:noFill/>
                </a:ln>
                <a:effectLst/>
              </a:rPr>
              <a:t>ουρμ</a:t>
            </a:r>
            <a:r>
              <a:rPr kumimoji="0" lang="en-US" altLang="en-US" sz="2000" b="1" i="1" u="none" strike="noStrike" cap="none" normalizeH="0" baseline="0" dirty="0">
                <a:ln>
                  <a:noFill/>
                </a:ln>
                <a:effectLst/>
              </a:rPr>
              <a:t>πούλης </a:t>
            </a:r>
          </a:p>
          <a:p>
            <a:pPr marR="0" lvl="0" defTabSz="91440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1" i="1" u="none" strike="noStrike" cap="none" normalizeH="0" baseline="0" dirty="0" err="1">
                <a:ln>
                  <a:noFill/>
                </a:ln>
                <a:effectLst/>
              </a:rPr>
              <a:t>το</a:t>
            </a:r>
            <a:r>
              <a:rPr kumimoji="0" lang="en-US" altLang="en-US" sz="2000" b="1" i="1" u="none" strike="noStrike" cap="none" normalizeH="0" baseline="0" dirty="0">
                <a:ln>
                  <a:noFill/>
                </a:ln>
                <a:effectLst/>
              </a:rPr>
              <a:t> 1974 στην Ασμάρα έλαβε επιχειρηματικό βραβείο από τον Γενικό Κυβερνήτη της (τότε) Αιθιοπικής επαρχίας της Ερυθραίας Debebe Haile Maryam </a:t>
            </a:r>
          </a:p>
        </p:txBody>
      </p:sp>
      <p:pic>
        <p:nvPicPr>
          <p:cNvPr id="16389" name="Picture 5" descr="55 Niger Seed Oil Images, Stock Photos &amp; Vectors | Shutterstock">
            <a:extLst>
              <a:ext uri="{FF2B5EF4-FFF2-40B4-BE49-F238E27FC236}">
                <a16:creationId xmlns:a16="http://schemas.microsoft.com/office/drawing/2014/main" id="{6E4FBEA7-309B-3E8E-0E7B-4B551A45D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r="19090" b="7905"/>
          <a:stretch/>
        </p:blipFill>
        <p:spPr bwMode="auto">
          <a:xfrm>
            <a:off x="5553279" y="10"/>
            <a:ext cx="3590721" cy="3293523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C55D94E-3A60-0F54-B8E6-B73021EB09A5}"/>
              </a:ext>
            </a:extLst>
          </p:cNvPr>
          <p:cNvSpPr/>
          <p:nvPr/>
        </p:nvSpPr>
        <p:spPr>
          <a:xfrm>
            <a:off x="4377041" y="6334770"/>
            <a:ext cx="46632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NOUG</a:t>
            </a:r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/</a:t>
            </a:r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GUIZOTIA</a:t>
            </a:r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ABYSSINICA</a:t>
            </a:r>
            <a:endParaRPr lang="el-GR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1866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άτομο, πόζα, ομάδα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109D6C2-931B-4900-1195-C70DE161E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9" y="1175340"/>
            <a:ext cx="8022028" cy="52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26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48006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Εικόνα 5" descr="Εικόνα που περιέχει υπαίθριος, παλιός, γη&#10;&#10;Περιγραφή που δημιουργήθηκε αυτόματα">
            <a:extLst>
              <a:ext uri="{FF2B5EF4-FFF2-40B4-BE49-F238E27FC236}">
                <a16:creationId xmlns:a16="http://schemas.microsoft.com/office/drawing/2014/main" id="{A6D3EB2E-94AB-EB93-EE58-CC737CC93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" y="643467"/>
            <a:ext cx="1683808" cy="2475653"/>
          </a:xfrm>
          <a:prstGeom prst="rect">
            <a:avLst/>
          </a:prstGeom>
        </p:spPr>
      </p:pic>
      <p:sp>
        <p:nvSpPr>
          <p:cNvPr id="6157" name="Rectangle 615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998" y="487090"/>
            <a:ext cx="269113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The Eritrean Ropeway (once the longest in the world) : r/Eritrea">
            <a:extLst>
              <a:ext uri="{FF2B5EF4-FFF2-40B4-BE49-F238E27FC236}">
                <a16:creationId xmlns:a16="http://schemas.microsoft.com/office/drawing/2014/main" id="{26AC7D9D-5EAE-FD0F-8094-2E296C7B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5138" y="966880"/>
            <a:ext cx="2439677" cy="18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9" name="Rectangle 615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360367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e Eritrean Ropeway (once the longest in the world) : r/Eritrea">
            <a:extLst>
              <a:ext uri="{FF2B5EF4-FFF2-40B4-BE49-F238E27FC236}">
                <a16:creationId xmlns:a16="http://schemas.microsoft.com/office/drawing/2014/main" id="{A38F8963-28AF-5841-1730-1B216E9A1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10" y="3748194"/>
            <a:ext cx="1680709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616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69213" y="487090"/>
            <a:ext cx="2691128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252B69-DDFA-068E-0084-3E5018D475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57" y="1602939"/>
            <a:ext cx="2439677" cy="3666181"/>
          </a:xfrm>
          <a:prstGeom prst="rect">
            <a:avLst/>
          </a:prstGeom>
        </p:spPr>
      </p:pic>
      <p:sp>
        <p:nvSpPr>
          <p:cNvPr id="6163" name="Rectangle 6162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126" y="3603670"/>
            <a:ext cx="270087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 descr="Εικόνα που περιέχει βουνό, υπαίθριος, ουρανός, λόφος&#10;&#10;Περιγραφή που δημιουργήθηκε αυτόματα">
            <a:extLst>
              <a:ext uri="{FF2B5EF4-FFF2-40B4-BE49-F238E27FC236}">
                <a16:creationId xmlns:a16="http://schemas.microsoft.com/office/drawing/2014/main" id="{9C67D2B7-0599-2635-091C-CEA7EEF1E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38" y="4183138"/>
            <a:ext cx="2439677" cy="160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81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2D66450-77D1-9502-1DAF-D4E724FBD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64" y="212220"/>
            <a:ext cx="4812334" cy="641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620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Eritrean Ropeway (once the longest in the world) : r/Eritrea">
            <a:extLst>
              <a:ext uri="{FF2B5EF4-FFF2-40B4-BE49-F238E27FC236}">
                <a16:creationId xmlns:a16="http://schemas.microsoft.com/office/drawing/2014/main" id="{2E10729E-E220-08E6-A826-95ECA657C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238250"/>
            <a:ext cx="8963025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794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Ομάδα 32">
            <a:extLst>
              <a:ext uri="{FF2B5EF4-FFF2-40B4-BE49-F238E27FC236}">
                <a16:creationId xmlns:a16="http://schemas.microsoft.com/office/drawing/2014/main" id="{B15C7DD6-00A0-68E9-EB1B-E8B6D7A09437}"/>
              </a:ext>
            </a:extLst>
          </p:cNvPr>
          <p:cNvGrpSpPr/>
          <p:nvPr/>
        </p:nvGrpSpPr>
        <p:grpSpPr>
          <a:xfrm>
            <a:off x="420707" y="1145357"/>
            <a:ext cx="8059157" cy="5353262"/>
            <a:chOff x="336040" y="1238490"/>
            <a:chExt cx="8059157" cy="5353262"/>
          </a:xfrm>
        </p:grpSpPr>
        <p:grpSp>
          <p:nvGrpSpPr>
            <p:cNvPr id="21" name="Ομάδα 20">
              <a:extLst>
                <a:ext uri="{FF2B5EF4-FFF2-40B4-BE49-F238E27FC236}">
                  <a16:creationId xmlns:a16="http://schemas.microsoft.com/office/drawing/2014/main" id="{D8F303F3-BBAF-241A-790B-9F16C654DF0D}"/>
                </a:ext>
              </a:extLst>
            </p:cNvPr>
            <p:cNvGrpSpPr/>
            <p:nvPr/>
          </p:nvGrpSpPr>
          <p:grpSpPr>
            <a:xfrm>
              <a:off x="336040" y="1238490"/>
              <a:ext cx="8059157" cy="5353262"/>
              <a:chOff x="361439" y="1246957"/>
              <a:chExt cx="8059157" cy="5353262"/>
            </a:xfrm>
          </p:grpSpPr>
          <p:grpSp>
            <p:nvGrpSpPr>
              <p:cNvPr id="8" name="Ομάδα 7">
                <a:extLst>
                  <a:ext uri="{FF2B5EF4-FFF2-40B4-BE49-F238E27FC236}">
                    <a16:creationId xmlns:a16="http://schemas.microsoft.com/office/drawing/2014/main" id="{D33C522E-88B9-AED7-F9C3-4E5CBF302AAA}"/>
                  </a:ext>
                </a:extLst>
              </p:cNvPr>
              <p:cNvGrpSpPr/>
              <p:nvPr/>
            </p:nvGrpSpPr>
            <p:grpSpPr>
              <a:xfrm>
                <a:off x="361439" y="1246957"/>
                <a:ext cx="8059157" cy="5353262"/>
                <a:chOff x="10408" y="1582420"/>
                <a:chExt cx="4931162" cy="3168664"/>
              </a:xfrm>
            </p:grpSpPr>
            <p:pic>
              <p:nvPicPr>
                <p:cNvPr id="5" name="Εικόνα 4" descr="Εικόνα που περιέχει κείμενο, δέντρο, υπαίθριος&#10;&#10;Περιγραφή που δημιουργήθηκε αυτόματα">
                  <a:extLst>
                    <a:ext uri="{FF2B5EF4-FFF2-40B4-BE49-F238E27FC236}">
                      <a16:creationId xmlns:a16="http://schemas.microsoft.com/office/drawing/2014/main" id="{072AE29F-C68E-B7B4-5275-EB8746F459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7179"/>
                <a:stretch/>
              </p:blipFill>
              <p:spPr>
                <a:xfrm>
                  <a:off x="10408" y="1582420"/>
                  <a:ext cx="2560320" cy="3168664"/>
                </a:xfrm>
                <a:prstGeom prst="rect">
                  <a:avLst/>
                </a:prstGeom>
              </p:spPr>
            </p:pic>
            <p:pic>
              <p:nvPicPr>
                <p:cNvPr id="6" name="Εικόνα 5" descr="Εικόνα που περιέχει κείμενο, δέντρο, υπαίθριος&#10;&#10;Περιγραφή που δημιουργήθηκε αυτόματα">
                  <a:extLst>
                    <a:ext uri="{FF2B5EF4-FFF2-40B4-BE49-F238E27FC236}">
                      <a16:creationId xmlns:a16="http://schemas.microsoft.com/office/drawing/2014/main" id="{081CB974-3926-54C0-2A29-48A58BF509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049"/>
                <a:stretch/>
              </p:blipFill>
              <p:spPr>
                <a:xfrm>
                  <a:off x="2381250" y="1714500"/>
                  <a:ext cx="2560320" cy="3036584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FD5481-1B18-F03C-4000-7D59A385A28F}"/>
                  </a:ext>
                </a:extLst>
              </p:cNvPr>
              <p:cNvSpPr txBox="1"/>
              <p:nvPr/>
            </p:nvSpPr>
            <p:spPr>
              <a:xfrm>
                <a:off x="7435967" y="1918873"/>
                <a:ext cx="9846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highlight>
                      <a:srgbClr val="FFFF00"/>
                    </a:highlight>
                  </a:rPr>
                  <a:t>MASSAWA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8BB535-630D-158F-21F7-018E7977D3B5}"/>
                  </a:ext>
                </a:extLst>
              </p:cNvPr>
              <p:cNvSpPr txBox="1"/>
              <p:nvPr/>
            </p:nvSpPr>
            <p:spPr>
              <a:xfrm>
                <a:off x="3665475" y="2698037"/>
                <a:ext cx="7761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highlight>
                      <a:srgbClr val="FFFF00"/>
                    </a:highlight>
                  </a:rPr>
                  <a:t>DIG </a:t>
                </a:r>
                <a:r>
                  <a:rPr lang="en-US" sz="1400" b="1" dirty="0" err="1">
                    <a:highlight>
                      <a:srgbClr val="FFFF00"/>
                    </a:highlight>
                  </a:rPr>
                  <a:t>DIG</a:t>
                </a:r>
                <a:endParaRPr lang="en-US" sz="1400" b="1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603507-E66F-39FB-AB6F-E712FFF9DF8A}"/>
                  </a:ext>
                </a:extLst>
              </p:cNvPr>
              <p:cNvSpPr txBox="1"/>
              <p:nvPr/>
            </p:nvSpPr>
            <p:spPr>
              <a:xfrm>
                <a:off x="5017416" y="2544148"/>
                <a:ext cx="8922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highlight>
                      <a:srgbClr val="FFFF00"/>
                    </a:highlight>
                  </a:rPr>
                  <a:t>MAI ATAL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947116-1241-AE4A-FF95-7CA65941F3A9}"/>
                  </a:ext>
                </a:extLst>
              </p:cNvPr>
              <p:cNvSpPr txBox="1"/>
              <p:nvPr/>
            </p:nvSpPr>
            <p:spPr>
              <a:xfrm>
                <a:off x="5379311" y="1853235"/>
                <a:ext cx="7665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>
                    <a:highlight>
                      <a:srgbClr val="FFFF00"/>
                    </a:highlight>
                  </a:rPr>
                  <a:t>DOGALI</a:t>
                </a:r>
                <a:endParaRPr lang="en-US" sz="1400" b="1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7E1CCD-CBC4-E06A-24E9-F4A729B196EA}"/>
                  </a:ext>
                </a:extLst>
              </p:cNvPr>
              <p:cNvSpPr txBox="1"/>
              <p:nvPr/>
            </p:nvSpPr>
            <p:spPr>
              <a:xfrm>
                <a:off x="6685830" y="2213991"/>
                <a:ext cx="5996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>
                    <a:highlight>
                      <a:srgbClr val="FFFF00"/>
                    </a:highlight>
                  </a:rPr>
                  <a:t>ZAGA</a:t>
                </a:r>
                <a:endParaRPr lang="en-US" sz="1400" b="1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0A1CB7-6250-7B78-9C87-C5B37A896984}"/>
                  </a:ext>
                </a:extLst>
              </p:cNvPr>
              <p:cNvSpPr txBox="1"/>
              <p:nvPr/>
            </p:nvSpPr>
            <p:spPr>
              <a:xfrm>
                <a:off x="2978647" y="5658972"/>
                <a:ext cx="7932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>
                    <a:highlight>
                      <a:srgbClr val="FFFF00"/>
                    </a:highlight>
                  </a:rPr>
                  <a:t>NEFASIT</a:t>
                </a:r>
                <a:endParaRPr lang="en-US" sz="1400" b="1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4D2C03-2C11-6391-371B-76820422B438}"/>
                  </a:ext>
                </a:extLst>
              </p:cNvPr>
              <p:cNvSpPr txBox="1"/>
              <p:nvPr/>
            </p:nvSpPr>
            <p:spPr>
              <a:xfrm>
                <a:off x="2048238" y="4618957"/>
                <a:ext cx="11034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>
                    <a:highlight>
                      <a:srgbClr val="FFFF00"/>
                    </a:highlight>
                  </a:rPr>
                  <a:t>EMBATKALA</a:t>
                </a:r>
                <a:endParaRPr lang="en-US" sz="1400" b="1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E26CE0-A113-FD1F-5E91-1FEE5F7A24FB}"/>
                  </a:ext>
                </a:extLst>
              </p:cNvPr>
              <p:cNvSpPr txBox="1"/>
              <p:nvPr/>
            </p:nvSpPr>
            <p:spPr>
              <a:xfrm>
                <a:off x="2627204" y="3923588"/>
                <a:ext cx="7975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>
                    <a:highlight>
                      <a:srgbClr val="FFFF00"/>
                    </a:highlight>
                  </a:rPr>
                  <a:t>GHINDA</a:t>
                </a:r>
                <a:endParaRPr lang="en-US" sz="1400" b="1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26896F7-D2ED-771B-306A-9501683D6205}"/>
                  </a:ext>
                </a:extLst>
              </p:cNvPr>
              <p:cNvSpPr txBox="1"/>
              <p:nvPr/>
            </p:nvSpPr>
            <p:spPr>
              <a:xfrm>
                <a:off x="3764619" y="3429000"/>
                <a:ext cx="10794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>
                    <a:highlight>
                      <a:srgbClr val="FFFF00"/>
                    </a:highlight>
                  </a:rPr>
                  <a:t>SABAGUMA</a:t>
                </a:r>
                <a:endParaRPr lang="en-US" sz="1400" b="1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21D3E6-9A99-1ECE-BAB8-EA8EF9B0FBA7}"/>
                  </a:ext>
                </a:extLst>
              </p:cNvPr>
              <p:cNvSpPr txBox="1"/>
              <p:nvPr/>
            </p:nvSpPr>
            <p:spPr>
              <a:xfrm>
                <a:off x="2168638" y="5973734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>
                    <a:highlight>
                      <a:srgbClr val="FFFF00"/>
                    </a:highlight>
                  </a:rPr>
                  <a:t>GOLEI</a:t>
                </a:r>
                <a:endParaRPr lang="en-US" sz="1400" b="1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0F4F53-0DA3-E450-AEF2-149C872DDBD4}"/>
                  </a:ext>
                </a:extLst>
              </p:cNvPr>
              <p:cNvSpPr txBox="1"/>
              <p:nvPr/>
            </p:nvSpPr>
            <p:spPr>
              <a:xfrm>
                <a:off x="1228070" y="6127623"/>
                <a:ext cx="7687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>
                    <a:highlight>
                      <a:srgbClr val="FFFF00"/>
                    </a:highlight>
                  </a:rPr>
                  <a:t>GODAIF</a:t>
                </a:r>
                <a:endParaRPr lang="en-US" sz="1400" b="1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41749D-0646-A6AC-AAD8-1BC51C30F69E}"/>
                  </a:ext>
                </a:extLst>
              </p:cNvPr>
              <p:cNvSpPr txBox="1"/>
              <p:nvPr/>
            </p:nvSpPr>
            <p:spPr>
              <a:xfrm>
                <a:off x="641833" y="5420743"/>
                <a:ext cx="8547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highlight>
                      <a:srgbClr val="FFFF00"/>
                    </a:highlight>
                  </a:rPr>
                  <a:t>ASMARA</a:t>
                </a:r>
              </a:p>
            </p:txBody>
          </p:sp>
        </p:grpSp>
        <p:sp>
          <p:nvSpPr>
            <p:cNvPr id="22" name="Κύκλος: Κενός 21">
              <a:extLst>
                <a:ext uri="{FF2B5EF4-FFF2-40B4-BE49-F238E27FC236}">
                  <a16:creationId xmlns:a16="http://schemas.microsoft.com/office/drawing/2014/main" id="{D3F8EE1C-ADB3-BD24-1422-31A108455FC5}"/>
                </a:ext>
              </a:extLst>
            </p:cNvPr>
            <p:cNvSpPr/>
            <p:nvPr/>
          </p:nvSpPr>
          <p:spPr>
            <a:xfrm>
              <a:off x="7435967" y="1790700"/>
              <a:ext cx="194733" cy="194733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Κύκλος: Κενός 22">
              <a:extLst>
                <a:ext uri="{FF2B5EF4-FFF2-40B4-BE49-F238E27FC236}">
                  <a16:creationId xmlns:a16="http://schemas.microsoft.com/office/drawing/2014/main" id="{F93FC34C-2E33-2379-9517-5BEC0154BDBA}"/>
                </a:ext>
              </a:extLst>
            </p:cNvPr>
            <p:cNvSpPr/>
            <p:nvPr/>
          </p:nvSpPr>
          <p:spPr>
            <a:xfrm>
              <a:off x="6919824" y="2006601"/>
              <a:ext cx="194733" cy="194733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Κύκλος: Κενός 23">
              <a:extLst>
                <a:ext uri="{FF2B5EF4-FFF2-40B4-BE49-F238E27FC236}">
                  <a16:creationId xmlns:a16="http://schemas.microsoft.com/office/drawing/2014/main" id="{AE99D991-6F25-AC49-5B75-C51A9A119759}"/>
                </a:ext>
              </a:extLst>
            </p:cNvPr>
            <p:cNvSpPr/>
            <p:nvPr/>
          </p:nvSpPr>
          <p:spPr>
            <a:xfrm>
              <a:off x="5871420" y="2133601"/>
              <a:ext cx="194733" cy="194733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Κύκλος: Κενός 24">
              <a:extLst>
                <a:ext uri="{FF2B5EF4-FFF2-40B4-BE49-F238E27FC236}">
                  <a16:creationId xmlns:a16="http://schemas.microsoft.com/office/drawing/2014/main" id="{525A13AF-68EE-CC9D-5F21-12BB169E8A8F}"/>
                </a:ext>
              </a:extLst>
            </p:cNvPr>
            <p:cNvSpPr/>
            <p:nvPr/>
          </p:nvSpPr>
          <p:spPr>
            <a:xfrm>
              <a:off x="4947382" y="2414445"/>
              <a:ext cx="194733" cy="194733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Κύκλος: Κενός 25">
              <a:extLst>
                <a:ext uri="{FF2B5EF4-FFF2-40B4-BE49-F238E27FC236}">
                  <a16:creationId xmlns:a16="http://schemas.microsoft.com/office/drawing/2014/main" id="{44C88F99-A00D-22F3-9259-ED802E9C7FCF}"/>
                </a:ext>
              </a:extLst>
            </p:cNvPr>
            <p:cNvSpPr/>
            <p:nvPr/>
          </p:nvSpPr>
          <p:spPr>
            <a:xfrm>
              <a:off x="4414317" y="2811081"/>
              <a:ext cx="194733" cy="194733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Κύκλος: Κενός 26">
              <a:extLst>
                <a:ext uri="{FF2B5EF4-FFF2-40B4-BE49-F238E27FC236}">
                  <a16:creationId xmlns:a16="http://schemas.microsoft.com/office/drawing/2014/main" id="{A1720CC6-5F25-C612-E8B7-B1D2A7CB3175}"/>
                </a:ext>
              </a:extLst>
            </p:cNvPr>
            <p:cNvSpPr/>
            <p:nvPr/>
          </p:nvSpPr>
          <p:spPr>
            <a:xfrm>
              <a:off x="3756095" y="3331633"/>
              <a:ext cx="194733" cy="194733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Κύκλος: Κενός 27">
              <a:extLst>
                <a:ext uri="{FF2B5EF4-FFF2-40B4-BE49-F238E27FC236}">
                  <a16:creationId xmlns:a16="http://schemas.microsoft.com/office/drawing/2014/main" id="{E451BC3E-36BE-ADD5-29E9-D4788176CCDF}"/>
                </a:ext>
              </a:extLst>
            </p:cNvPr>
            <p:cNvSpPr/>
            <p:nvPr/>
          </p:nvSpPr>
          <p:spPr>
            <a:xfrm>
              <a:off x="2804542" y="5657643"/>
              <a:ext cx="194733" cy="194733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Κύκλος: Κενός 28">
              <a:extLst>
                <a:ext uri="{FF2B5EF4-FFF2-40B4-BE49-F238E27FC236}">
                  <a16:creationId xmlns:a16="http://schemas.microsoft.com/office/drawing/2014/main" id="{D5292D46-B37B-6E85-BC7A-3876D126F8F7}"/>
                </a:ext>
              </a:extLst>
            </p:cNvPr>
            <p:cNvSpPr/>
            <p:nvPr/>
          </p:nvSpPr>
          <p:spPr>
            <a:xfrm>
              <a:off x="2085886" y="5843909"/>
              <a:ext cx="194733" cy="194733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Κύκλος: Κενός 29">
              <a:extLst>
                <a:ext uri="{FF2B5EF4-FFF2-40B4-BE49-F238E27FC236}">
                  <a16:creationId xmlns:a16="http://schemas.microsoft.com/office/drawing/2014/main" id="{82F2261B-80FF-846F-9515-4381268236F1}"/>
                </a:ext>
              </a:extLst>
            </p:cNvPr>
            <p:cNvSpPr/>
            <p:nvPr/>
          </p:nvSpPr>
          <p:spPr>
            <a:xfrm>
              <a:off x="1007938" y="6119155"/>
              <a:ext cx="194733" cy="194733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Κύκλος: Κενός 30">
              <a:extLst>
                <a:ext uri="{FF2B5EF4-FFF2-40B4-BE49-F238E27FC236}">
                  <a16:creationId xmlns:a16="http://schemas.microsoft.com/office/drawing/2014/main" id="{0A11DD4F-44E1-EDB1-396C-FF3F56174C3E}"/>
                </a:ext>
              </a:extLst>
            </p:cNvPr>
            <p:cNvSpPr/>
            <p:nvPr/>
          </p:nvSpPr>
          <p:spPr>
            <a:xfrm>
              <a:off x="3142776" y="4792515"/>
              <a:ext cx="194733" cy="194733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Κύκλος: Κενός 31">
              <a:extLst>
                <a:ext uri="{FF2B5EF4-FFF2-40B4-BE49-F238E27FC236}">
                  <a16:creationId xmlns:a16="http://schemas.microsoft.com/office/drawing/2014/main" id="{DBCDAE3F-393D-9E8A-497F-DBA444D39F0D}"/>
                </a:ext>
              </a:extLst>
            </p:cNvPr>
            <p:cNvSpPr/>
            <p:nvPr/>
          </p:nvSpPr>
          <p:spPr>
            <a:xfrm>
              <a:off x="3319064" y="4147205"/>
              <a:ext cx="194733" cy="194733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507B5BD-0FAC-763B-C4E4-C53893BE93D6}"/>
              </a:ext>
            </a:extLst>
          </p:cNvPr>
          <p:cNvSpPr txBox="1"/>
          <p:nvPr/>
        </p:nvSpPr>
        <p:spPr>
          <a:xfrm>
            <a:off x="2928194" y="6522470"/>
            <a:ext cx="1111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highlight>
                  <a:srgbClr val="FFFF00"/>
                </a:highlight>
              </a:rPr>
              <a:t>DEKAMERES</a:t>
            </a:r>
            <a:endParaRPr lang="en-US" sz="1400" b="1" dirty="0">
              <a:highlight>
                <a:srgbClr val="FFFF00"/>
              </a:highlight>
            </a:endParaRPr>
          </a:p>
        </p:txBody>
      </p:sp>
      <p:sp>
        <p:nvSpPr>
          <p:cNvPr id="37" name="Κύκλος: Κενός 36">
            <a:extLst>
              <a:ext uri="{FF2B5EF4-FFF2-40B4-BE49-F238E27FC236}">
                <a16:creationId xmlns:a16="http://schemas.microsoft.com/office/drawing/2014/main" id="{B5234050-3410-DBA4-AE97-45CC4CDDF7D7}"/>
              </a:ext>
            </a:extLst>
          </p:cNvPr>
          <p:cNvSpPr/>
          <p:nvPr/>
        </p:nvSpPr>
        <p:spPr>
          <a:xfrm>
            <a:off x="2754856" y="6568220"/>
            <a:ext cx="173338" cy="238023"/>
          </a:xfrm>
          <a:prstGeom prst="donu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32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κτίριο, υπαίθριο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107AC155-7A53-95BE-942C-C2FC175B63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609261"/>
            <a:ext cx="4070073" cy="233011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7E78538-9C4F-D55F-88DD-B98D2D294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866668"/>
            <a:ext cx="4070073" cy="2289416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 descr="Εικόνα που περιέχει εσωτερικό, βωμός, στολισμένος, ζωγραφ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821B6CAE-E7A3-C06F-EC76-48F030862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96" y="321734"/>
            <a:ext cx="3414331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85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83AF808-FC7A-67F5-F59A-A8902ECA881A}"/>
              </a:ext>
            </a:extLst>
          </p:cNvPr>
          <p:cNvSpPr txBox="1"/>
          <p:nvPr/>
        </p:nvSpPr>
        <p:spPr>
          <a:xfrm>
            <a:off x="297180" y="919201"/>
            <a:ext cx="8724900" cy="5217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Wikipedia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Eritrea</a:t>
            </a:r>
            <a:endParaRPr lang="en-US" sz="160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Xereteoti.com</a:t>
            </a:r>
            <a:endParaRPr lang="en-US" sz="160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u="sng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2"/>
              </a:rPr>
              <a:t>http://www.mybaobab.com/</a:t>
            </a:r>
            <a:endParaRPr lang="en-US" sz="160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u="sng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3"/>
              </a:rPr>
              <a:t>https://en.wikipedia.org/wiki/Asmara-Massawa_Cableway</a:t>
            </a:r>
            <a:endParaRPr lang="en-US" sz="160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u="sng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4"/>
              </a:rPr>
              <a:t>http://www.trainweb.org/italeritrea/ttrain1.htm</a:t>
            </a:r>
            <a:endParaRPr lang="en-US" sz="160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u="sng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5"/>
              </a:rPr>
              <a:t>http://www.trainweb.org/italeritrea/teleferica1.htm</a:t>
            </a:r>
            <a:endParaRPr lang="en-US" sz="160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Αντώνης </a:t>
            </a:r>
            <a:r>
              <a:rPr lang="el-G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Χαλδαίος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« Η Ελληνική παρουσία στο </a:t>
            </a:r>
            <a:r>
              <a:rPr lang="el-G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κέρας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της Αφρικής».</a:t>
            </a:r>
            <a:endParaRPr lang="en-US" sz="160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Greeks in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Osmara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Guardians of continuity, agents of change by Marina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Petronoti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Journal of the Hellenic Diaspora, vol 26.1 , 2000</a:t>
            </a:r>
            <a:endParaRPr lang="en-US" sz="160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 e? dell Eritrea, 1952,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dizionario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biografico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Agenzia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Regina, Asmara</a:t>
            </a:r>
            <a:endParaRPr lang="en-US" sz="160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Ελισσάβετ Παπαναστασίου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Νάντια </a:t>
            </a:r>
            <a:r>
              <a:rPr lang="el-G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Κοντολέων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Ρίτσαρντ </a:t>
            </a:r>
            <a:r>
              <a:rPr lang="el-G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Ποβάσκι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Μιχάλης Στεφανίδης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Σωκράτης </a:t>
            </a:r>
            <a:r>
              <a:rPr lang="el-G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Μπουρμπούλης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Νίκος </a:t>
            </a:r>
            <a:r>
              <a:rPr lang="el-G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Μπουρμπούλης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Ευάγγελος </a:t>
            </a:r>
            <a:r>
              <a:rPr lang="el-G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Μπουρμπούλης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Δημήτρης </a:t>
            </a:r>
            <a:r>
              <a:rPr lang="el-G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Πολυταρίδης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Κώστας </a:t>
            </a:r>
            <a:r>
              <a:rPr lang="el-G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Μανωλαράς</a:t>
            </a:r>
            <a:endParaRPr lang="en-US" sz="160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Παναγιώτης </a:t>
            </a:r>
            <a:r>
              <a:rPr lang="el-G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Φούγιας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«Η πτώση του αυτοκράτορα </a:t>
            </a: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HAILE SELASSIE A</a:t>
            </a:r>
            <a:r>
              <a:rPr lang="el-GR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’», εκδόσεις Παιδεία. </a:t>
            </a:r>
            <a:endParaRPr lang="en-US" sz="1600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A56F45-E26F-B747-10FF-E92322608CF9}"/>
              </a:ext>
            </a:extLst>
          </p:cNvPr>
          <p:cNvSpPr txBox="1"/>
          <p:nvPr/>
        </p:nvSpPr>
        <p:spPr>
          <a:xfrm>
            <a:off x="2697480" y="129873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Οι πληροφορίες προέρχονται από :</a:t>
            </a:r>
            <a:endParaRPr lang="en-US" sz="1800" b="1" dirty="0">
              <a:effectLst/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7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amels carrying grain to the market, Keren - Eritrea">
            <a:extLst>
              <a:ext uri="{FF2B5EF4-FFF2-40B4-BE49-F238E27FC236}">
                <a16:creationId xmlns:a16="http://schemas.microsoft.com/office/drawing/2014/main" id="{D8A0C580-5EC1-2AE0-1D94-1DA8BF6BE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9" b="13184"/>
          <a:stretch/>
        </p:blipFill>
        <p:spPr bwMode="auto">
          <a:xfrm>
            <a:off x="5420412" y="3830862"/>
            <a:ext cx="3449127" cy="277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 descr="Εικόνα που περιέχει κείμενο, κτίριο, ουρανός, υπαίθρ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F8C39BA5-F798-B515-1AA9-9B9524B7AB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r="3873" b="10185"/>
          <a:stretch/>
        </p:blipFill>
        <p:spPr>
          <a:xfrm>
            <a:off x="444856" y="209474"/>
            <a:ext cx="3754320" cy="3084216"/>
          </a:xfrm>
          <a:prstGeom prst="rect">
            <a:avLst/>
          </a:prstGeom>
        </p:spPr>
      </p:pic>
      <p:pic>
        <p:nvPicPr>
          <p:cNvPr id="20482" name="Picture 2" descr="View over Keren (from the roof the Keren Hotel)">
            <a:extLst>
              <a:ext uri="{FF2B5EF4-FFF2-40B4-BE49-F238E27FC236}">
                <a16:creationId xmlns:a16="http://schemas.microsoft.com/office/drawing/2014/main" id="{62EF9A12-106E-B997-AC51-C0C3084D2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 bwMode="auto">
          <a:xfrm>
            <a:off x="4379217" y="251861"/>
            <a:ext cx="4600121" cy="308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Street life in Keren - Camels carrying firewood to the market">
            <a:extLst>
              <a:ext uri="{FF2B5EF4-FFF2-40B4-BE49-F238E27FC236}">
                <a16:creationId xmlns:a16="http://schemas.microsoft.com/office/drawing/2014/main" id="{4D248211-8BA6-546A-C86B-D6984697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01" y="3429000"/>
            <a:ext cx="4626325" cy="308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16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B8F9BA7-A51D-0153-84B1-7B4DCBEAFC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630" t="18230" r="3240" b="10658"/>
          <a:stretch/>
        </p:blipFill>
        <p:spPr>
          <a:xfrm>
            <a:off x="165719" y="1300899"/>
            <a:ext cx="8812562" cy="5326579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A07A4A04-B1AE-DC15-9FA7-9FF8EA601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9" y="138702"/>
            <a:ext cx="3183467" cy="254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69E595D-A02D-E57D-D0BB-C4EB9DCE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48" y="138702"/>
            <a:ext cx="3433233" cy="25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812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MASSAWA PORT – CHALLENGES AHEAD – Ethiopian Maritime &amp; Logistics">
            <a:extLst>
              <a:ext uri="{FF2B5EF4-FFF2-40B4-BE49-F238E27FC236}">
                <a16:creationId xmlns:a16="http://schemas.microsoft.com/office/drawing/2014/main" id="{884A7313-8E07-8C67-978D-132A8B707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4052"/>
          <a:stretch/>
        </p:blipFill>
        <p:spPr bwMode="auto">
          <a:xfrm>
            <a:off x="4632324" y="10"/>
            <a:ext cx="451167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thiopian Salt Flats">
            <a:extLst>
              <a:ext uri="{FF2B5EF4-FFF2-40B4-BE49-F238E27FC236}">
                <a16:creationId xmlns:a16="http://schemas.microsoft.com/office/drawing/2014/main" id="{0253B32C-3042-711D-6B27-32B15F304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28616" b="-3"/>
          <a:stretch/>
        </p:blipFill>
        <p:spPr bwMode="auto">
          <a:xfrm>
            <a:off x="20" y="4069976"/>
            <a:ext cx="2651478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argo Ships Load in Port">
            <a:extLst>
              <a:ext uri="{FF2B5EF4-FFF2-40B4-BE49-F238E27FC236}">
                <a16:creationId xmlns:a16="http://schemas.microsoft.com/office/drawing/2014/main" id="{DA8F79CE-48EF-AC75-FD3E-A6ABDDA0F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4772" r="13139" b="1"/>
          <a:stretch/>
        </p:blipFill>
        <p:spPr bwMode="auto">
          <a:xfrm>
            <a:off x="2776090" y="3217333"/>
            <a:ext cx="3591820" cy="356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undefined">
            <a:extLst>
              <a:ext uri="{FF2B5EF4-FFF2-40B4-BE49-F238E27FC236}">
                <a16:creationId xmlns:a16="http://schemas.microsoft.com/office/drawing/2014/main" id="{46486982-CA71-BE72-F70E-A6942A8FA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0" r="28619" b="-1"/>
          <a:stretch/>
        </p:blipFill>
        <p:spPr bwMode="auto">
          <a:xfrm>
            <a:off x="20" y="10"/>
            <a:ext cx="451165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undefined">
            <a:extLst>
              <a:ext uri="{FF2B5EF4-FFF2-40B4-BE49-F238E27FC236}">
                <a16:creationId xmlns:a16="http://schemas.microsoft.com/office/drawing/2014/main" id="{133EBEFB-9081-D7A2-EBAD-5DB9F55F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5" r="-3" b="13575"/>
          <a:stretch/>
        </p:blipFill>
        <p:spPr bwMode="auto">
          <a:xfrm>
            <a:off x="6484620" y="4069976"/>
            <a:ext cx="265938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56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5" name="Rectangle 1332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8" name="Picture 6" descr="Eritrea 1930s hi-res stock photography and images - Alamy">
            <a:extLst>
              <a:ext uri="{FF2B5EF4-FFF2-40B4-BE49-F238E27FC236}">
                <a16:creationId xmlns:a16="http://schemas.microsoft.com/office/drawing/2014/main" id="{65AAF8D8-084C-D2FD-F0CC-DDC3FEC53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6" r="1" b="8949"/>
          <a:stretch/>
        </p:blipFill>
        <p:spPr bwMode="auto"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The &quot;Hotel Torino&quot; (built in 1938), an example of Venetian influenced architecture in the old section of the city">
            <a:extLst>
              <a:ext uri="{FF2B5EF4-FFF2-40B4-BE49-F238E27FC236}">
                <a16:creationId xmlns:a16="http://schemas.microsoft.com/office/drawing/2014/main" id="{5137A409-B492-5907-AEFF-EAB9D474F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8" r="-3" b="23610"/>
          <a:stretch/>
        </p:blipFill>
        <p:spPr bwMode="auto"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Eritrea: the port of Massawa commercial and tourism hub of the Horn of  Africa - Madote">
            <a:extLst>
              <a:ext uri="{FF2B5EF4-FFF2-40B4-BE49-F238E27FC236}">
                <a16:creationId xmlns:a16="http://schemas.microsoft.com/office/drawing/2014/main" id="{A421E388-FB02-6688-B938-F68E4FFEE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590"/>
          <a:stretch/>
        </p:blipFill>
        <p:spPr bwMode="auto"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Εικόνα που περιέχει κτίριο, παλιός, υπαίθριος, πόλη&#10;&#10;Περιγραφή που δημιουργήθηκε αυτόματα">
            <a:extLst>
              <a:ext uri="{FF2B5EF4-FFF2-40B4-BE49-F238E27FC236}">
                <a16:creationId xmlns:a16="http://schemas.microsoft.com/office/drawing/2014/main" id="{021032C0-89CD-1E70-75EB-13A6EBB31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 r="3" b="3"/>
          <a:stretch/>
        </p:blipFill>
        <p:spPr bwMode="auto">
          <a:xfrm>
            <a:off x="20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657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8736839-96F9-9A89-A405-8F1954EE6D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" y="509046"/>
            <a:ext cx="8286161" cy="593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44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υπαίθριος, παλιός&#10;&#10;Περιγραφή που δημιουργήθηκε αυτόματα">
            <a:extLst>
              <a:ext uri="{FF2B5EF4-FFF2-40B4-BE49-F238E27FC236}">
                <a16:creationId xmlns:a16="http://schemas.microsoft.com/office/drawing/2014/main" id="{6F954F93-7C20-600D-E046-359CC099B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55" y="984232"/>
            <a:ext cx="6994689" cy="4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3493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7106</TotalTime>
  <Words>368</Words>
  <Application>Microsoft Office PowerPoint</Application>
  <PresentationFormat>Προβολή στην οθόνη (4:3)</PresentationFormat>
  <Paragraphs>52</Paragraphs>
  <Slides>33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Ebrima</vt:lpstr>
      <vt:lpstr>Impact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theodoros panas</dc:creator>
  <cp:lastModifiedBy>theodoros panas</cp:lastModifiedBy>
  <cp:revision>32</cp:revision>
  <cp:lastPrinted>2023-03-11T11:31:03Z</cp:lastPrinted>
  <dcterms:created xsi:type="dcterms:W3CDTF">2023-03-05T18:18:14Z</dcterms:created>
  <dcterms:modified xsi:type="dcterms:W3CDTF">2023-03-11T12:55:12Z</dcterms:modified>
</cp:coreProperties>
</file>